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7" r:id="rId2"/>
    <p:sldId id="263" r:id="rId3"/>
    <p:sldId id="393" r:id="rId4"/>
    <p:sldId id="264" r:id="rId5"/>
    <p:sldId id="265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259" r:id="rId14"/>
    <p:sldId id="358" r:id="rId15"/>
    <p:sldId id="365" r:id="rId16"/>
    <p:sldId id="367" r:id="rId17"/>
    <p:sldId id="368" r:id="rId18"/>
    <p:sldId id="370" r:id="rId19"/>
    <p:sldId id="375" r:id="rId20"/>
    <p:sldId id="376" r:id="rId21"/>
    <p:sldId id="373" r:id="rId22"/>
    <p:sldId id="374" r:id="rId23"/>
    <p:sldId id="372" r:id="rId24"/>
    <p:sldId id="6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6922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635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0758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362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360037399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 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420A7-69BE-934C-B523-5AC4588DA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33" y="3022752"/>
            <a:ext cx="4352731" cy="2917591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89FB50-6D65-674B-ACB4-C24E1949B5BA}"/>
              </a:ext>
            </a:extLst>
          </p:cNvPr>
          <p:cNvSpPr/>
          <p:nvPr/>
        </p:nvSpPr>
        <p:spPr>
          <a:xfrm>
            <a:off x="503853" y="2215904"/>
            <a:ext cx="4217437" cy="1399592"/>
          </a:xfrm>
          <a:prstGeom prst="wedgeRoundRectCallout">
            <a:avLst>
              <a:gd name="adj1" fmla="val 52765"/>
              <a:gd name="adj2" fmla="val 78500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이번 주말에 같이 콘서트 보러 갈래요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어려울 것 같아요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r>
              <a:rPr lang="ko-KR" altLang="en-US" sz="2800" dirty="0">
                <a:solidFill>
                  <a:schemeClr val="tx1"/>
                </a:solidFill>
              </a:rPr>
              <a:t>주말에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우리 집에 손님이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F3814-4FD5-5246-BE84-7C9BC4B5B856}"/>
              </a:ext>
            </a:extLst>
          </p:cNvPr>
          <p:cNvSpPr txBox="1"/>
          <p:nvPr/>
        </p:nvSpPr>
        <p:spPr>
          <a:xfrm>
            <a:off x="10618839" y="2905780"/>
            <a:ext cx="117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와요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6E7D2-703A-5540-B2C2-403E9C49B5D3}"/>
              </a:ext>
            </a:extLst>
          </p:cNvPr>
          <p:cNvSpPr txBox="1"/>
          <p:nvPr/>
        </p:nvSpPr>
        <p:spPr>
          <a:xfrm>
            <a:off x="10559232" y="2859746"/>
            <a:ext cx="173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오거든요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624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 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420A7-69BE-934C-B523-5AC4588DA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33" y="3022752"/>
            <a:ext cx="4352731" cy="2917591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89FB50-6D65-674B-ACB4-C24E1949B5BA}"/>
              </a:ext>
            </a:extLst>
          </p:cNvPr>
          <p:cNvSpPr/>
          <p:nvPr/>
        </p:nvSpPr>
        <p:spPr>
          <a:xfrm>
            <a:off x="503853" y="2215904"/>
            <a:ext cx="4217437" cy="1399592"/>
          </a:xfrm>
          <a:prstGeom prst="wedgeRoundRectCallout">
            <a:avLst>
              <a:gd name="adj1" fmla="val 52765"/>
              <a:gd name="adj2" fmla="val 78500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오후에 </a:t>
            </a:r>
            <a:r>
              <a:rPr lang="ko-KR" altLang="en-US" sz="2800" dirty="0" err="1">
                <a:solidFill>
                  <a:schemeClr val="tx1"/>
                </a:solidFill>
              </a:rPr>
              <a:t>축구하러</a:t>
            </a:r>
            <a:r>
              <a:rPr lang="ko-KR" altLang="en-US" sz="2800" dirty="0">
                <a:solidFill>
                  <a:schemeClr val="tx1"/>
                </a:solidFill>
              </a:rPr>
              <a:t> 갈래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24686" y="2198223"/>
            <a:ext cx="4439159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미안해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2800" dirty="0">
                <a:solidFill>
                  <a:schemeClr val="tx1"/>
                </a:solidFill>
              </a:rPr>
              <a:t>오후에 다른 약속이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F3814-4FD5-5246-BE84-7C9BC4B5B856}"/>
              </a:ext>
            </a:extLst>
          </p:cNvPr>
          <p:cNvSpPr txBox="1"/>
          <p:nvPr/>
        </p:nvSpPr>
        <p:spPr>
          <a:xfrm>
            <a:off x="10726145" y="2847838"/>
            <a:ext cx="96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있어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6E7D2-703A-5540-B2C2-403E9C49B5D3}"/>
              </a:ext>
            </a:extLst>
          </p:cNvPr>
          <p:cNvSpPr txBox="1"/>
          <p:nvPr/>
        </p:nvSpPr>
        <p:spPr>
          <a:xfrm>
            <a:off x="10726145" y="2847838"/>
            <a:ext cx="1427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있거든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629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 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420A7-69BE-934C-B523-5AC4588DA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33" y="3022752"/>
            <a:ext cx="4352731" cy="2917591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89FB50-6D65-674B-ACB4-C24E1949B5BA}"/>
              </a:ext>
            </a:extLst>
          </p:cNvPr>
          <p:cNvSpPr/>
          <p:nvPr/>
        </p:nvSpPr>
        <p:spPr>
          <a:xfrm>
            <a:off x="503853" y="2215904"/>
            <a:ext cx="4217437" cy="1399592"/>
          </a:xfrm>
          <a:prstGeom prst="wedgeRoundRectCallout">
            <a:avLst>
              <a:gd name="adj1" fmla="val 52765"/>
              <a:gd name="adj2" fmla="val 78500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저는 사람들 앞에서 이야기를 잘 못하겠어요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연습해 보세요</a:t>
            </a:r>
            <a:r>
              <a:rPr lang="en-US" altLang="ko-KR" sz="2800" dirty="0">
                <a:solidFill>
                  <a:schemeClr val="tx1"/>
                </a:solidFill>
              </a:rPr>
              <a:t>. </a:t>
            </a:r>
            <a:r>
              <a:rPr lang="ko-KR" altLang="en-US" sz="2800" dirty="0">
                <a:solidFill>
                  <a:schemeClr val="tx1"/>
                </a:solidFill>
              </a:rPr>
              <a:t>처음부터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잘하는 사람은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F3814-4FD5-5246-BE84-7C9BC4B5B856}"/>
              </a:ext>
            </a:extLst>
          </p:cNvPr>
          <p:cNvSpPr txBox="1"/>
          <p:nvPr/>
        </p:nvSpPr>
        <p:spPr>
          <a:xfrm>
            <a:off x="10205124" y="2879905"/>
            <a:ext cx="1420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없어요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6E7D2-703A-5540-B2C2-403E9C49B5D3}"/>
              </a:ext>
            </a:extLst>
          </p:cNvPr>
          <p:cNvSpPr txBox="1"/>
          <p:nvPr/>
        </p:nvSpPr>
        <p:spPr>
          <a:xfrm>
            <a:off x="10205124" y="2885314"/>
            <a:ext cx="1786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없거든요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854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치고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3" y="3025899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200" dirty="0"/>
              <a:t>1. </a:t>
            </a:r>
            <a:r>
              <a:rPr lang="ko-KR" altLang="en-US" sz="3200" dirty="0" err="1"/>
              <a:t>학생</a:t>
            </a:r>
            <a:r>
              <a:rPr lang="ko-KR" altLang="en-US" sz="3200" dirty="0" err="1">
                <a:solidFill>
                  <a:srgbClr val="FF0000"/>
                </a:solidFill>
              </a:rPr>
              <a:t>치고</a:t>
            </a:r>
            <a:r>
              <a:rPr lang="ko-KR" altLang="en-US" sz="3200" dirty="0"/>
              <a:t> 방학 싫어하는 사람은 </a:t>
            </a:r>
            <a:r>
              <a:rPr lang="ko-KR" altLang="en-US" sz="3200" dirty="0" err="1"/>
              <a:t>없을걸요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76502" y="3920661"/>
            <a:ext cx="11001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200" dirty="0"/>
              <a:t>2. </a:t>
            </a:r>
            <a:r>
              <a:rPr lang="ko-KR" altLang="en-US" sz="3200" dirty="0"/>
              <a:t>인기 있는 가수</a:t>
            </a:r>
            <a:r>
              <a:rPr lang="ko-KR" altLang="en-US" sz="3200" dirty="0">
                <a:solidFill>
                  <a:srgbClr val="FF0000"/>
                </a:solidFill>
              </a:rPr>
              <a:t>치고</a:t>
            </a:r>
            <a:r>
              <a:rPr lang="ko-KR" altLang="en-US" sz="3200" dirty="0"/>
              <a:t> 연기 안 하는 사람은 없는 것 같아요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76502" y="4828116"/>
            <a:ext cx="11285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200" dirty="0"/>
              <a:t>3.</a:t>
            </a:r>
            <a:r>
              <a:rPr lang="ko-KR" altLang="en-US" sz="3200" dirty="0"/>
              <a:t> </a:t>
            </a:r>
            <a:r>
              <a:rPr lang="en-US" altLang="ko-KR" sz="3200" dirty="0"/>
              <a:t>A</a:t>
            </a:r>
            <a:r>
              <a:rPr lang="ko-KR" altLang="en-US" sz="3200" dirty="0"/>
              <a:t>   유진이 하고 알렉스는 야구하러 갔어</a:t>
            </a:r>
            <a:r>
              <a:rPr lang="en-US" altLang="ko-KR" sz="3200" dirty="0"/>
              <a:t>?</a:t>
            </a:r>
          </a:p>
          <a:p>
            <a:r>
              <a:rPr lang="en-US" sz="3200" dirty="0"/>
              <a:t>     B </a:t>
            </a:r>
            <a:r>
              <a:rPr lang="ko-KR" altLang="en-US" sz="3200" dirty="0"/>
              <a:t>  응</a:t>
            </a:r>
            <a:r>
              <a:rPr lang="en-US" altLang="ko-KR" sz="3200" dirty="0"/>
              <a:t>,</a:t>
            </a:r>
            <a:r>
              <a:rPr lang="ko-KR" altLang="en-US" sz="3200" dirty="0"/>
              <a:t> 우리 반 </a:t>
            </a:r>
            <a:r>
              <a:rPr lang="ko-KR" altLang="en-US" sz="3200" dirty="0" err="1"/>
              <a:t>남학생</a:t>
            </a:r>
            <a:r>
              <a:rPr lang="ko-KR" altLang="en-US" sz="3200" dirty="0" err="1">
                <a:solidFill>
                  <a:srgbClr val="FF0000"/>
                </a:solidFill>
              </a:rPr>
              <a:t>치고</a:t>
            </a:r>
            <a:r>
              <a:rPr lang="ko-KR" altLang="en-US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/>
              <a:t>야구 싫어하는 사람 없잖아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noun) This is used when preceding noun seems to</a:t>
            </a:r>
            <a:r>
              <a:rPr lang="ko-KR" altLang="en-US" sz="2800" dirty="0"/>
              <a:t> </a:t>
            </a:r>
            <a:r>
              <a:rPr lang="en-US" altLang="ko-KR" sz="2800" dirty="0"/>
              <a:t>go</a:t>
            </a:r>
            <a:r>
              <a:rPr lang="en-US" sz="2800" dirty="0"/>
              <a:t> against  what is expected.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935DAD9-4AA9-1340-9BA0-9599B55B0818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</a:t>
            </a:r>
            <a:r>
              <a:rPr lang="en-US" altLang="ko-KR" sz="2800" dirty="0">
                <a:solidFill>
                  <a:srgbClr val="FF0000"/>
                </a:solidFill>
              </a:rPr>
              <a:t> -</a:t>
            </a:r>
            <a:r>
              <a:rPr lang="ko-KR" altLang="en-US" sz="2800" dirty="0">
                <a:solidFill>
                  <a:srgbClr val="FF0000"/>
                </a:solidFill>
              </a:rPr>
              <a:t>치고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26AFB4B-7022-3D42-96ED-D1131D9C00B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48F519-80E1-294A-97DE-DA2647AA4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729465"/>
              </p:ext>
            </p:extLst>
          </p:nvPr>
        </p:nvGraphicFramePr>
        <p:xfrm>
          <a:off x="1228223" y="2047231"/>
          <a:ext cx="9735553" cy="3169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6656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6568897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대상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생각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r>
                        <a:rPr lang="ko-KR" altLang="en-US" sz="2800" dirty="0"/>
                        <a:t>       요즘 가수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ko-KR" altLang="en-US" sz="2800" dirty="0"/>
                        <a:t>춤을 못 추는 사람은 없다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9D569EF-039A-0240-AA2F-94F250309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091" y="2955591"/>
            <a:ext cx="1852184" cy="1692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0B3284-76E1-0D40-BA6E-DA31A7E07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9" y="2955590"/>
            <a:ext cx="2495027" cy="169277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514A071-F6EE-AE41-AA40-FAE863A44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828379"/>
              </p:ext>
            </p:extLst>
          </p:nvPr>
        </p:nvGraphicFramePr>
        <p:xfrm>
          <a:off x="1228223" y="5391390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요즘 </a:t>
                      </a:r>
                      <a:r>
                        <a:rPr lang="ko-KR" altLang="en-US" sz="3200" b="0" dirty="0" err="1">
                          <a:solidFill>
                            <a:schemeClr val="tx1"/>
                          </a:solidFill>
                        </a:rPr>
                        <a:t>가수</a:t>
                      </a:r>
                      <a:r>
                        <a:rPr lang="ko-KR" altLang="en-US" sz="3200" b="0" dirty="0" err="1">
                          <a:solidFill>
                            <a:srgbClr val="FF0000"/>
                          </a:solidFill>
                        </a:rPr>
                        <a:t>치고</a:t>
                      </a:r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 춤을 못 추는 사람은 없을 거예요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6EF73E3-283B-4549-9869-C1162463A7A9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치고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379239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66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EF73E3-283B-4549-9869-C1162463A7A9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치고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5" y="1379239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714E609-9DC4-1A44-A56A-B6073A379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33661"/>
              </p:ext>
            </p:extLst>
          </p:nvPr>
        </p:nvGraphicFramePr>
        <p:xfrm>
          <a:off x="1248240" y="2105650"/>
          <a:ext cx="9735553" cy="3169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6656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6568897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대상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생각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r>
                        <a:rPr lang="ko-KR" altLang="en-US" sz="2800" dirty="0"/>
                        <a:t>       요즘 아이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ko-KR" altLang="en-US" sz="2800" dirty="0"/>
                        <a:t>만화 영화 싫어하는 아이는 없다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F83DF754-EE9E-A440-9916-E2D023F10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703" y="3032021"/>
            <a:ext cx="2606125" cy="16084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FCC279-DEDA-A342-9F8E-5607B9FD2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017" y="2906781"/>
            <a:ext cx="3435369" cy="1733708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C2FF610-43B6-2049-8917-338480B05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46533"/>
              </p:ext>
            </p:extLst>
          </p:nvPr>
        </p:nvGraphicFramePr>
        <p:xfrm>
          <a:off x="1248240" y="547876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요즘 </a:t>
                      </a:r>
                      <a:r>
                        <a:rPr lang="ko-KR" altLang="en-US" sz="3200" b="0" dirty="0" err="1">
                          <a:solidFill>
                            <a:schemeClr val="tx1"/>
                          </a:solidFill>
                        </a:rPr>
                        <a:t>아이</a:t>
                      </a:r>
                      <a:r>
                        <a:rPr lang="ko-KR" altLang="en-US" sz="3200" b="0" dirty="0" err="1">
                          <a:solidFill>
                            <a:srgbClr val="FF0000"/>
                          </a:solidFill>
                        </a:rPr>
                        <a:t>치고</a:t>
                      </a:r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 만화 영화 싫어하는 아이는 없어요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08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EF73E3-283B-4549-9869-C1162463A7A9}"/>
              </a:ext>
            </a:extLst>
          </p:cNvPr>
          <p:cNvSpPr txBox="1">
            <a:spLocks/>
          </p:cNvSpPr>
          <p:nvPr/>
        </p:nvSpPr>
        <p:spPr>
          <a:xfrm>
            <a:off x="3248176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치고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379239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615EA5-9E71-C940-8668-58C6FCCDC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669943"/>
              </p:ext>
            </p:extLst>
          </p:nvPr>
        </p:nvGraphicFramePr>
        <p:xfrm>
          <a:off x="1228222" y="2135563"/>
          <a:ext cx="9735553" cy="3169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6656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6568897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대상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생각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r>
                        <a:rPr lang="ko-KR" altLang="en-US" sz="2800" dirty="0"/>
                        <a:t>        부모님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ko-KR" altLang="en-US" sz="2800" dirty="0"/>
                        <a:t>아이 걱정 안 하는 사람은 없다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C6D4CC-4520-ED47-8E0D-7903058E4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803380"/>
              </p:ext>
            </p:extLst>
          </p:nvPr>
        </p:nvGraphicFramePr>
        <p:xfrm>
          <a:off x="1228222" y="5478761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 err="1">
                          <a:solidFill>
                            <a:schemeClr val="tx1"/>
                          </a:solidFill>
                        </a:rPr>
                        <a:t>부모님</a:t>
                      </a:r>
                      <a:r>
                        <a:rPr lang="ko-KR" altLang="en-US" sz="3200" b="0" dirty="0" err="1">
                          <a:solidFill>
                            <a:srgbClr val="FF0000"/>
                          </a:solidFill>
                        </a:rPr>
                        <a:t>치고</a:t>
                      </a:r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 아이 걱정 안 하는 사람은 없어요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BD9112A-F361-6C45-92F3-5BDC0389C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795" y="2779919"/>
            <a:ext cx="1962315" cy="19822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349A2B-A369-8A4B-84CC-22684329F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7" y="2779919"/>
            <a:ext cx="3223784" cy="198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4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EF73E3-283B-4549-9869-C1162463A7A9}"/>
              </a:ext>
            </a:extLst>
          </p:cNvPr>
          <p:cNvSpPr txBox="1">
            <a:spLocks/>
          </p:cNvSpPr>
          <p:nvPr/>
        </p:nvSpPr>
        <p:spPr>
          <a:xfrm>
            <a:off x="3409601" y="210145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치고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9F72EB4-2964-CF44-B6BF-B827BAFEE86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2600D-493F-6146-B2DF-2F9181F1B141}"/>
              </a:ext>
            </a:extLst>
          </p:cNvPr>
          <p:cNvSpPr txBox="1"/>
          <p:nvPr/>
        </p:nvSpPr>
        <p:spPr>
          <a:xfrm>
            <a:off x="2090936" y="1314282"/>
            <a:ext cx="80101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DDC660-1009-B143-96BF-3B6FFA9FD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6099"/>
              </p:ext>
            </p:extLst>
          </p:nvPr>
        </p:nvGraphicFramePr>
        <p:xfrm>
          <a:off x="1389645" y="2011815"/>
          <a:ext cx="9735553" cy="3169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6656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6568897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대상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생각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pPr algn="l"/>
                      <a:r>
                        <a:rPr lang="ko-KR" altLang="en-US" sz="2800" dirty="0"/>
                        <a:t>         강아지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ko-KR" altLang="en-US" sz="2800" dirty="0"/>
                        <a:t>귀엽지 않은 게 없다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99764D7-C126-A240-86D3-EB98640E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406" y="2607807"/>
            <a:ext cx="2516605" cy="2049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99E194-BA8A-A749-AE26-E71D343B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420" y="2607807"/>
            <a:ext cx="3005871" cy="2049688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BCFC575-73C1-D643-8040-0C895D423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051544"/>
              </p:ext>
            </p:extLst>
          </p:nvPr>
        </p:nvGraphicFramePr>
        <p:xfrm>
          <a:off x="1389644" y="5397629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 err="1">
                          <a:solidFill>
                            <a:schemeClr val="tx1"/>
                          </a:solidFill>
                        </a:rPr>
                        <a:t>강아지</a:t>
                      </a:r>
                      <a:r>
                        <a:rPr lang="ko-KR" altLang="en-US" sz="3200" b="0" dirty="0" err="1">
                          <a:solidFill>
                            <a:srgbClr val="FF0000"/>
                          </a:solidFill>
                        </a:rPr>
                        <a:t>치고</a:t>
                      </a:r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 귀엽지 않은 게 없는 것 같아요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55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096" y="1114359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02362B-FF11-B64C-8624-7E17637941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2" r="9962" b="-2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D0DB20-6F67-4D40-8EBF-71EE8EF9B7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096" y="2046669"/>
            <a:ext cx="6847644" cy="3924300"/>
          </a:xfrm>
          <a:prstGeom prst="rect">
            <a:avLst/>
          </a:prstGeom>
        </p:spPr>
      </p:pic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00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51479" y="1114359"/>
            <a:ext cx="487363" cy="487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6F6128-7341-FA4E-AC1C-D516E41D0DD3}"/>
              </a:ext>
            </a:extLst>
          </p:cNvPr>
          <p:cNvSpPr txBox="1"/>
          <p:nvPr/>
        </p:nvSpPr>
        <p:spPr>
          <a:xfrm>
            <a:off x="5594769" y="2911449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F87EDE-7DCA-E647-8B94-5DB0819E4C66}"/>
              </a:ext>
            </a:extLst>
          </p:cNvPr>
          <p:cNvSpPr txBox="1"/>
          <p:nvPr/>
        </p:nvSpPr>
        <p:spPr>
          <a:xfrm>
            <a:off x="5604485" y="545837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8623"/>
            <a:ext cx="12192000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80581C-1294-3F4C-8C2D-347B28BDC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31" y="762817"/>
            <a:ext cx="8287332" cy="55214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3809414C-5C3D-F041-98F6-A19E0D672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6335" y="0"/>
            <a:ext cx="8968190" cy="6198151"/>
          </a:xfr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8623"/>
            <a:ext cx="12192000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6327EED-636A-504F-9B27-12FEA1D60F87}"/>
              </a:ext>
            </a:extLst>
          </p:cNvPr>
          <p:cNvSpPr txBox="1">
            <a:spLocks/>
          </p:cNvSpPr>
          <p:nvPr/>
        </p:nvSpPr>
        <p:spPr>
          <a:xfrm>
            <a:off x="269964" y="5116020"/>
            <a:ext cx="8138930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 좋아하는 가수를 소개하는 글을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P.19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9FA2AC-A4A0-1B4D-9BED-57429E235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" y="1236275"/>
            <a:ext cx="8704359" cy="35816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270B36D-DEAF-1143-A3CB-AB3AF1612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429" y="4432794"/>
            <a:ext cx="2061371" cy="4043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946F847-B69C-504E-97DE-466CBC2F2010}"/>
              </a:ext>
            </a:extLst>
          </p:cNvPr>
          <p:cNvSpPr txBox="1"/>
          <p:nvPr/>
        </p:nvSpPr>
        <p:spPr>
          <a:xfrm>
            <a:off x="799489" y="2224722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01 </a:t>
            </a:r>
            <a:r>
              <a:rPr lang="ko-KR" altLang="en-US" sz="2400" dirty="0">
                <a:solidFill>
                  <a:schemeClr val="tx1"/>
                </a:solidFill>
              </a:rPr>
              <a:t>내가 좋아하는 가수 </a:t>
            </a:r>
            <a:r>
              <a:rPr lang="en-US" altLang="ko-KR" sz="2400" dirty="0">
                <a:solidFill>
                  <a:schemeClr val="tx1"/>
                </a:solidFill>
              </a:rPr>
              <a:t>P.7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7DC2B9-C539-804B-AB30-B58B9A6E8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3" y="1187076"/>
            <a:ext cx="10628355" cy="49958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8B8967-0690-2947-9FE3-CB81F3C72FEE}"/>
              </a:ext>
            </a:extLst>
          </p:cNvPr>
          <p:cNvSpPr txBox="1"/>
          <p:nvPr/>
        </p:nvSpPr>
        <p:spPr>
          <a:xfrm>
            <a:off x="6200037" y="3752882"/>
            <a:ext cx="76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재능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CB191E-485B-4448-AACD-2CDE057D2649}"/>
              </a:ext>
            </a:extLst>
          </p:cNvPr>
          <p:cNvSpPr txBox="1"/>
          <p:nvPr/>
        </p:nvSpPr>
        <p:spPr>
          <a:xfrm>
            <a:off x="4666462" y="4275415"/>
            <a:ext cx="450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F738E8-699D-4F4A-897F-3C861B01EA33}"/>
              </a:ext>
            </a:extLst>
          </p:cNvPr>
          <p:cNvSpPr txBox="1"/>
          <p:nvPr/>
        </p:nvSpPr>
        <p:spPr>
          <a:xfrm>
            <a:off x="6906256" y="3626605"/>
            <a:ext cx="450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FECD44-05CD-0649-A037-FE2EF75B0006}"/>
              </a:ext>
            </a:extLst>
          </p:cNvPr>
          <p:cNvSpPr txBox="1"/>
          <p:nvPr/>
        </p:nvSpPr>
        <p:spPr>
          <a:xfrm>
            <a:off x="7371778" y="4861816"/>
            <a:ext cx="450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042181-0A37-1443-B497-6D1769A28348}"/>
              </a:ext>
            </a:extLst>
          </p:cNvPr>
          <p:cNvSpPr txBox="1"/>
          <p:nvPr/>
        </p:nvSpPr>
        <p:spPr>
          <a:xfrm>
            <a:off x="4732574" y="5592384"/>
            <a:ext cx="76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가입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4AA6D9-4FD8-DA4E-BA46-D12F7864CD60}"/>
              </a:ext>
            </a:extLst>
          </p:cNvPr>
          <p:cNvSpPr txBox="1"/>
          <p:nvPr/>
        </p:nvSpPr>
        <p:spPr>
          <a:xfrm>
            <a:off x="6747180" y="4971282"/>
            <a:ext cx="76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반응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0ED8BE-3E42-6048-AB89-C4D26113B9C0}"/>
              </a:ext>
            </a:extLst>
          </p:cNvPr>
          <p:cNvSpPr txBox="1"/>
          <p:nvPr/>
        </p:nvSpPr>
        <p:spPr>
          <a:xfrm>
            <a:off x="3806822" y="4364730"/>
            <a:ext cx="76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가사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2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13" grpId="0"/>
      <p:bldP spid="17" grpId="0"/>
      <p:bldP spid="19" grpId="0"/>
      <p:bldP spid="21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D1971D-22C4-1848-8416-FA4AED8E5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62" y="987905"/>
            <a:ext cx="9014756" cy="51950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988AFB3-1478-2D4B-A877-6148D738B4AC}"/>
              </a:ext>
            </a:extLst>
          </p:cNvPr>
          <p:cNvSpPr txBox="1"/>
          <p:nvPr/>
        </p:nvSpPr>
        <p:spPr>
          <a:xfrm>
            <a:off x="2771428" y="4215193"/>
            <a:ext cx="2069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돌아가거든요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C48FE0-78C9-ED44-8EDD-FF808C19A6DE}"/>
              </a:ext>
            </a:extLst>
          </p:cNvPr>
          <p:cNvSpPr txBox="1"/>
          <p:nvPr/>
        </p:nvSpPr>
        <p:spPr>
          <a:xfrm>
            <a:off x="2843282" y="3441631"/>
            <a:ext cx="2069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시험이 있거든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617683-77C5-3044-BAD3-C3DD68CF30B4}"/>
              </a:ext>
            </a:extLst>
          </p:cNvPr>
          <p:cNvSpPr txBox="1"/>
          <p:nvPr/>
        </p:nvSpPr>
        <p:spPr>
          <a:xfrm>
            <a:off x="3806384" y="5011631"/>
            <a:ext cx="24442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김밥을 좋아하거든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2857BA-3372-564B-A020-5ED9A9150869}"/>
              </a:ext>
            </a:extLst>
          </p:cNvPr>
          <p:cNvSpPr txBox="1"/>
          <p:nvPr/>
        </p:nvSpPr>
        <p:spPr>
          <a:xfrm>
            <a:off x="2061745" y="5781958"/>
            <a:ext cx="30698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0C0"/>
                </a:solidFill>
              </a:rPr>
              <a:t>드라마를 찍고 있거든요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01 </a:t>
            </a:r>
            <a:r>
              <a:rPr lang="ko-KR" altLang="en-US" sz="2400" dirty="0">
                <a:solidFill>
                  <a:schemeClr val="tx1"/>
                </a:solidFill>
              </a:rPr>
              <a:t>내가 좋아하는 가수 </a:t>
            </a:r>
            <a:r>
              <a:rPr lang="en-US" altLang="ko-KR" sz="2400" dirty="0">
                <a:solidFill>
                  <a:schemeClr val="tx1"/>
                </a:solidFill>
              </a:rPr>
              <a:t>P.8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650680-7939-2A43-9DB6-3111B8939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3" y="1057916"/>
            <a:ext cx="11442418" cy="49880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F83523-A1CB-C047-B46B-E45E27D5DA3A}"/>
              </a:ext>
            </a:extLst>
          </p:cNvPr>
          <p:cNvSpPr txBox="1"/>
          <p:nvPr/>
        </p:nvSpPr>
        <p:spPr>
          <a:xfrm>
            <a:off x="1481103" y="3584188"/>
            <a:ext cx="1837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solidFill>
                  <a:srgbClr val="0070C0"/>
                </a:solidFill>
              </a:rPr>
              <a:t>학생치고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86C62C-7C44-8844-8F4A-3ABE6E559A24}"/>
              </a:ext>
            </a:extLst>
          </p:cNvPr>
          <p:cNvSpPr txBox="1"/>
          <p:nvPr/>
        </p:nvSpPr>
        <p:spPr>
          <a:xfrm>
            <a:off x="1142348" y="4211900"/>
            <a:ext cx="23432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solidFill>
                  <a:srgbClr val="0070C0"/>
                </a:solidFill>
              </a:rPr>
              <a:t>패스트푸드치고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9D6509-3AB4-3E40-A4FE-74CFA134C0E6}"/>
              </a:ext>
            </a:extLst>
          </p:cNvPr>
          <p:cNvSpPr txBox="1"/>
          <p:nvPr/>
        </p:nvSpPr>
        <p:spPr>
          <a:xfrm>
            <a:off x="1142348" y="4820293"/>
            <a:ext cx="23432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solidFill>
                  <a:srgbClr val="0070C0"/>
                </a:solidFill>
              </a:rPr>
              <a:t>전통놀이치고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9010D9-CEB6-7245-8F53-135FF1466EA0}"/>
              </a:ext>
            </a:extLst>
          </p:cNvPr>
          <p:cNvSpPr txBox="1"/>
          <p:nvPr/>
        </p:nvSpPr>
        <p:spPr>
          <a:xfrm>
            <a:off x="1142348" y="5417227"/>
            <a:ext cx="2343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0C0"/>
                </a:solidFill>
              </a:rPr>
              <a:t>노력하는 사람치고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748C746-1D6D-9445-B4B4-67DFEE3C68EF}"/>
              </a:ext>
            </a:extLst>
          </p:cNvPr>
          <p:cNvSpPr txBox="1">
            <a:spLocks/>
          </p:cNvSpPr>
          <p:nvPr/>
        </p:nvSpPr>
        <p:spPr>
          <a:xfrm>
            <a:off x="318703" y="171739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01 </a:t>
            </a:r>
            <a:r>
              <a:rPr lang="ko-KR" altLang="en-US" sz="2400" dirty="0">
                <a:solidFill>
                  <a:schemeClr val="tx1"/>
                </a:solidFill>
              </a:rPr>
              <a:t>내가 좋아하는 가수 </a:t>
            </a:r>
            <a:r>
              <a:rPr lang="en-US" altLang="ko-KR" sz="2400" dirty="0">
                <a:solidFill>
                  <a:schemeClr val="tx1"/>
                </a:solidFill>
              </a:rPr>
              <a:t>P.9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5" grpId="0"/>
      <p:bldP spid="15" grpId="1"/>
      <p:bldP spid="15" grpId="2"/>
      <p:bldP spid="16" grpId="0"/>
      <p:bldP spid="18" grpId="0"/>
      <p:bldP spid="18" grpId="1"/>
      <p:bldP spid="18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>
                <a:ea typeface="맑은 고딕"/>
              </a:rPr>
              <a:t>재외동포를 위한 한국어 </a:t>
            </a:r>
            <a:r>
              <a:rPr lang="en-US" altLang="ko-KR" sz="3400">
                <a:ea typeface="맑은 고딕"/>
              </a:rPr>
              <a:t>4-2</a:t>
            </a:r>
            <a:endParaRPr lang="en-US" altLang="ko-KR" sz="3400">
              <a:ea typeface="맑은 고딕"/>
              <a:cs typeface="Calibri"/>
            </a:endParaRPr>
          </a:p>
          <a:p>
            <a:pPr marL="0" indent="0">
              <a:buNone/>
            </a:pPr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ac-</a:t>
            </a:r>
            <a:r>
              <a:rPr lang="en-US" sz="3400" dirty="0" err="1"/>
              <a:t>illust.com</a:t>
            </a: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82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Content Placeholder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DA7E1508-88D3-EE4D-B354-554B893C8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355" r="1" b="1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FF1389A-F0B8-1248-A4B7-C35ACE716DB3}"/>
              </a:ext>
            </a:extLst>
          </p:cNvPr>
          <p:cNvSpPr txBox="1">
            <a:spLocks/>
          </p:cNvSpPr>
          <p:nvPr/>
        </p:nvSpPr>
        <p:spPr>
          <a:xfrm>
            <a:off x="756580" y="391557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좋아하는 가수가 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4462" y="3499338"/>
            <a:ext cx="756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그 가수의 어떤 점이 좋습니까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EE3FE0A-0D26-F64F-84BC-F32491FEDA3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8614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/>
              <a:t>Unit 01 </a:t>
            </a:r>
            <a:r>
              <a:rPr lang="ko-KR" altLang="en-US" sz="2800" dirty="0"/>
              <a:t>내가 좋아하는 가수</a:t>
            </a:r>
            <a:br>
              <a:rPr lang="en-US" altLang="ko-KR" sz="2800" dirty="0"/>
            </a:br>
            <a:r>
              <a:rPr lang="ko-KR" altLang="en-US" sz="2800" dirty="0"/>
              <a:t> 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01846" y="115809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연예인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718807" y="112338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대중음악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01846" y="181833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연기</a:t>
            </a:r>
            <a:r>
              <a:rPr lang="en-US" altLang="ko-KR" sz="2800" dirty="0"/>
              <a:t>(</a:t>
            </a:r>
            <a:r>
              <a:rPr lang="ko-KR" altLang="en-US" sz="2800" dirty="0"/>
              <a:t>하다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718807" y="178739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타고 나다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101846" y="247857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개성이 있다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718807" y="245139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매력이 있다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01846" y="313881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재능이 있다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718807" y="311539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눈길을 끌다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01846" y="379905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가사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718807" y="3779399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멜로디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01846" y="445929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따라</a:t>
            </a:r>
            <a:r>
              <a:rPr lang="en-US" altLang="ko-KR" sz="2800" dirty="0"/>
              <a:t> </a:t>
            </a:r>
            <a:r>
              <a:rPr lang="ko-KR" altLang="en-US" sz="2800" dirty="0"/>
              <a:t>부르다</a:t>
            </a:r>
            <a:endParaRPr lang="en-US" sz="28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1101846" y="511953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무대</a:t>
            </a:r>
            <a:endParaRPr lang="en-US" sz="28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84BE016-CE90-7B49-83F0-6F05C5D358F7}"/>
              </a:ext>
            </a:extLst>
          </p:cNvPr>
          <p:cNvSpPr txBox="1"/>
          <p:nvPr/>
        </p:nvSpPr>
        <p:spPr>
          <a:xfrm>
            <a:off x="1101846" y="577977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콘서트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EB6D43-F77A-BB4C-B150-A68F6A87E93A}"/>
              </a:ext>
            </a:extLst>
          </p:cNvPr>
          <p:cNvSpPr txBox="1"/>
          <p:nvPr/>
        </p:nvSpPr>
        <p:spPr>
          <a:xfrm>
            <a:off x="6718807" y="577140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팬클럽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718807" y="444340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좋은 반응을 얻다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6718807" y="510740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방송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D45DA76D-99C2-0146-959F-9B7127FAB8C6}"/>
              </a:ext>
            </a:extLst>
          </p:cNvPr>
          <p:cNvSpPr txBox="1"/>
          <p:nvPr/>
        </p:nvSpPr>
        <p:spPr>
          <a:xfrm>
            <a:off x="0" y="6311355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44" grpId="0"/>
      <p:bldP spid="49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거든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요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85728" y="3136612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1. </a:t>
            </a:r>
            <a:r>
              <a:rPr lang="ko-KR" altLang="en-US" sz="2800" dirty="0"/>
              <a:t>오늘은 집에 일찍 가야 해요</a:t>
            </a:r>
            <a:r>
              <a:rPr lang="en-US" altLang="ko-KR" sz="2800" dirty="0"/>
              <a:t>.</a:t>
            </a:r>
            <a:r>
              <a:rPr lang="ko-KR" altLang="en-US" sz="2800" dirty="0"/>
              <a:t>  제가 좋아하는 가수가 방송에 나오</a:t>
            </a:r>
            <a:r>
              <a:rPr lang="ko-KR" altLang="en-US" sz="2800" dirty="0">
                <a:solidFill>
                  <a:srgbClr val="FF0000"/>
                </a:solidFill>
              </a:rPr>
              <a:t>거든요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85728" y="3988585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2. </a:t>
            </a:r>
            <a:r>
              <a:rPr lang="ko-KR" altLang="en-US" sz="2800" dirty="0"/>
              <a:t>시내에 가려면 지하철을 타세요</a:t>
            </a:r>
            <a:r>
              <a:rPr lang="en-US" altLang="ko-KR" sz="2800" dirty="0"/>
              <a:t>.</a:t>
            </a:r>
            <a:r>
              <a:rPr lang="ko-KR" altLang="en-US" sz="2800" dirty="0"/>
              <a:t> 길이 막히</a:t>
            </a:r>
            <a:r>
              <a:rPr lang="ko-KR" altLang="en-US" sz="2800" dirty="0">
                <a:solidFill>
                  <a:srgbClr val="FF0000"/>
                </a:solidFill>
              </a:rPr>
              <a:t>거든요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8" y="4829674"/>
            <a:ext cx="10092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2800" dirty="0"/>
              <a:t>A</a:t>
            </a:r>
            <a:r>
              <a:rPr lang="ko-KR" altLang="en-US" sz="2800" dirty="0"/>
              <a:t>   너는 왜 가수가 되려고 해</a:t>
            </a:r>
            <a:r>
              <a:rPr lang="en-US" altLang="ko-KR" sz="2800" dirty="0"/>
              <a:t>?</a:t>
            </a:r>
          </a:p>
          <a:p>
            <a:r>
              <a:rPr lang="en-US" sz="2800" dirty="0"/>
              <a:t>    B </a:t>
            </a:r>
            <a:r>
              <a:rPr lang="ko-KR" altLang="en-US" sz="2800" dirty="0"/>
              <a:t>  노래 부르는 것을 정말 좋아하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This is used to give a reason, thoughts, or facts to something that has already  been  discussed. This  cannot be used at the beginning of a conversation.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C4D8E54-480B-554A-9901-D8B275C9B366}"/>
              </a:ext>
            </a:extLst>
          </p:cNvPr>
          <p:cNvSpPr txBox="1">
            <a:spLocks/>
          </p:cNvSpPr>
          <p:nvPr/>
        </p:nvSpPr>
        <p:spPr>
          <a:xfrm>
            <a:off x="3209711" y="86290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A56B6F17-362A-AF4A-AD60-FAA10255F46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156" y="3037684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먹다</a:t>
            </a:r>
            <a:endParaRPr lang="ko-KR" altLang="en-US" sz="3200" dirty="0"/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74989"/>
            <a:ext cx="2952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먹</a:t>
            </a:r>
            <a:r>
              <a:rPr lang="ko-KR" altLang="en-US" sz="3200" dirty="0">
                <a:solidFill>
                  <a:srgbClr val="FF0000"/>
                </a:solidFill>
              </a:rPr>
              <a:t>거든요</a:t>
            </a: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92350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귀엽다</a:t>
            </a:r>
            <a:endParaRPr lang="ko-KR" altLang="en-US" sz="3200" dirty="0"/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86000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귀엽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거든요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4339" y="3826666"/>
            <a:ext cx="29320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     있다</a:t>
            </a:r>
            <a:endParaRPr lang="ko-KR" altLang="en-US" sz="3200" dirty="0" err="1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3859213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있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거든요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049" y="4603639"/>
            <a:ext cx="25628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눈길을 끌다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648200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눈길을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ko-KR" altLang="en-US" sz="3200" dirty="0">
                <a:latin typeface="굴림"/>
                <a:ea typeface="굴림"/>
              </a:rPr>
              <a:t>끌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거든요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505995" y="1340301"/>
            <a:ext cx="718001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V/ADJ+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5895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17162" y="336130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1513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492907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9B296F79-EE16-7A41-8884-C47F209F10A6}"/>
              </a:ext>
            </a:extLst>
          </p:cNvPr>
          <p:cNvSpPr txBox="1">
            <a:spLocks/>
          </p:cNvSpPr>
          <p:nvPr/>
        </p:nvSpPr>
        <p:spPr>
          <a:xfrm>
            <a:off x="3248178" y="232238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48944" y="2450986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B4B29252-D887-3B4E-96A1-6E78FA9B556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2">
            <a:extLst>
              <a:ext uri="{FF2B5EF4-FFF2-40B4-BE49-F238E27FC236}">
                <a16:creationId xmlns:a16="http://schemas.microsoft.com/office/drawing/2014/main" id="{FF894087-54D8-A743-833D-5A543B7F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051175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방송</a:t>
            </a:r>
            <a:endParaRPr lang="ko-KR" altLang="en-US" sz="3200" dirty="0"/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6A73F773-7DBF-744A-A756-9EA36BD86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74988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방송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이거든요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3" name="Text Box 6">
            <a:extLst>
              <a:ext uri="{FF2B5EF4-FFF2-40B4-BE49-F238E27FC236}">
                <a16:creationId xmlns:a16="http://schemas.microsoft.com/office/drawing/2014/main" id="{D08A5C37-2EDE-3B43-8176-09CEFBC9F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92350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연예인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EB1C5881-5997-2348-BDB4-EC8FC5FB3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86000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연예인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이거든요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6325" name="Text Box 17">
            <a:extLst>
              <a:ext uri="{FF2B5EF4-FFF2-40B4-BE49-F238E27FC236}">
                <a16:creationId xmlns:a16="http://schemas.microsoft.com/office/drawing/2014/main" id="{5F9A714B-1CBD-284F-A80E-511707D7A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811589"/>
            <a:ext cx="1295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책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CBDADDCA-DAED-FD4A-82AD-0A536C62E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3859213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책</a:t>
            </a:r>
            <a:r>
              <a:rPr lang="ko-KR" altLang="en-US" sz="3200" dirty="0">
                <a:solidFill>
                  <a:srgbClr val="FF0000"/>
                </a:solidFill>
              </a:rPr>
              <a:t>이거든요</a:t>
            </a:r>
          </a:p>
        </p:txBody>
      </p:sp>
      <p:sp>
        <p:nvSpPr>
          <p:cNvPr id="56327" name="Text Box 20">
            <a:extLst>
              <a:ext uri="{FF2B5EF4-FFF2-40B4-BE49-F238E27FC236}">
                <a16:creationId xmlns:a16="http://schemas.microsoft.com/office/drawing/2014/main" id="{A50A1556-267F-014F-AB75-46ABBD0E9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572000"/>
            <a:ext cx="190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음악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77C4BC3B-9516-9645-8FC8-8AB3961D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648200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음악</a:t>
            </a:r>
            <a:r>
              <a:rPr lang="ko-KR" altLang="en-US" sz="3200" dirty="0">
                <a:solidFill>
                  <a:srgbClr val="FF0000"/>
                </a:solidFill>
                <a:latin typeface="굴림"/>
                <a:ea typeface="굴림"/>
              </a:rPr>
              <a:t>이거든요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0A085445-3A46-0E4E-93B4-CEEBE29E8F24}"/>
              </a:ext>
            </a:extLst>
          </p:cNvPr>
          <p:cNvCxnSpPr/>
          <p:nvPr/>
        </p:nvCxnSpPr>
        <p:spPr>
          <a:xfrm>
            <a:off x="5181600" y="261155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7B23D36F-3908-BC46-AFD7-4AE23DAB69B9}"/>
              </a:ext>
            </a:extLst>
          </p:cNvPr>
          <p:cNvCxnSpPr/>
          <p:nvPr/>
        </p:nvCxnSpPr>
        <p:spPr>
          <a:xfrm>
            <a:off x="5181600" y="342741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CAC7927C-8054-6E4B-9E67-89E616B04068}"/>
              </a:ext>
            </a:extLst>
          </p:cNvPr>
          <p:cNvCxnSpPr/>
          <p:nvPr/>
        </p:nvCxnSpPr>
        <p:spPr>
          <a:xfrm>
            <a:off x="5181600" y="41513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74A0E399-B59E-6949-BA6B-E1ABE84303D7}"/>
              </a:ext>
            </a:extLst>
          </p:cNvPr>
          <p:cNvCxnSpPr/>
          <p:nvPr/>
        </p:nvCxnSpPr>
        <p:spPr>
          <a:xfrm>
            <a:off x="5181600" y="4941775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4B8745-BF02-F64A-AB8E-07B3AF7B8C87}"/>
              </a:ext>
            </a:extLst>
          </p:cNvPr>
          <p:cNvSpPr txBox="1"/>
          <p:nvPr/>
        </p:nvSpPr>
        <p:spPr>
          <a:xfrm>
            <a:off x="2090936" y="143461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 anchor="t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/>
                <a:ea typeface="굴림"/>
              </a:rPr>
              <a:t>‘</a:t>
            </a:r>
            <a:r>
              <a:rPr lang="ko-KR" altLang="en-US" sz="3200" dirty="0" err="1">
                <a:solidFill>
                  <a:schemeClr val="bg1"/>
                </a:solidFill>
                <a:latin typeface="Palatino Linotype"/>
                <a:ea typeface="굴림"/>
              </a:rPr>
              <a:t>거든요</a:t>
            </a:r>
            <a:r>
              <a:rPr lang="en-US" altLang="ko-KR" sz="3200" dirty="0">
                <a:solidFill>
                  <a:schemeClr val="bg1"/>
                </a:solidFill>
                <a:latin typeface="Palatino Linotype"/>
                <a:ea typeface="굴림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/>
                <a:ea typeface="굴림"/>
              </a:rPr>
              <a:t>를 넣어 봐요  </a:t>
            </a:r>
            <a:r>
              <a:rPr lang="en-US" altLang="ko-KR" sz="3200" dirty="0">
                <a:solidFill>
                  <a:schemeClr val="bg1"/>
                </a:solidFill>
                <a:latin typeface="Palatino Linotype"/>
                <a:ea typeface="굴림"/>
              </a:rPr>
              <a:t> Noun C</a:t>
            </a:r>
            <a:r>
              <a:rPr lang="en-US" altLang="ko-KR" sz="3200" dirty="0">
                <a:solidFill>
                  <a:schemeClr val="bg2"/>
                </a:solidFill>
                <a:latin typeface="Palatino Linotype"/>
                <a:ea typeface="굴림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Palatino Linotype"/>
                <a:ea typeface="굴림"/>
              </a:rPr>
              <a:t>+</a:t>
            </a:r>
            <a:r>
              <a:rPr lang="en-US" altLang="ko-KR" sz="3200" dirty="0">
                <a:solidFill>
                  <a:schemeClr val="bg2"/>
                </a:solidFill>
                <a:latin typeface="Palatino Linotype"/>
                <a:ea typeface="굴림"/>
              </a:rPr>
              <a:t> </a:t>
            </a:r>
            <a:r>
              <a:rPr lang="ko-KR" altLang="en-US" sz="3200" dirty="0">
                <a:solidFill>
                  <a:srgbClr val="FF0000"/>
                </a:solidFill>
                <a:latin typeface="Palatino Linotype"/>
                <a:ea typeface="굴림"/>
              </a:rPr>
              <a:t>이거든요</a:t>
            </a: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BA793508-DCD9-2A46-BD33-E776D5A156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47F0A6-A82E-8C49-B153-19A25E33FADA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2">
            <a:extLst>
              <a:ext uri="{FF2B5EF4-FFF2-40B4-BE49-F238E27FC236}">
                <a16:creationId xmlns:a16="http://schemas.microsoft.com/office/drawing/2014/main" id="{2741A4E7-D93A-7045-B5F3-8CC1B5F1F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051175"/>
            <a:ext cx="15128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노래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6EB75B4-1736-E643-9EA4-3941849C7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74988"/>
            <a:ext cx="295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>
                <a:latin typeface="굴림"/>
                <a:ea typeface="굴림"/>
              </a:rPr>
              <a:t>노래</a:t>
            </a:r>
            <a:r>
              <a:rPr lang="ko-KR" altLang="en-US" sz="3200" dirty="0" err="1">
                <a:solidFill>
                  <a:srgbClr val="FF0000"/>
                </a:solidFill>
                <a:latin typeface="굴림"/>
                <a:ea typeface="굴림"/>
              </a:rPr>
              <a:t>거든요</a:t>
            </a:r>
            <a:endParaRPr lang="ko-KR" altLang="en-US" sz="3200" dirty="0" err="1">
              <a:solidFill>
                <a:srgbClr val="FF0000"/>
              </a:solidFill>
            </a:endParaRPr>
          </a:p>
        </p:txBody>
      </p:sp>
      <p:sp>
        <p:nvSpPr>
          <p:cNvPr id="58371" name="Text Box 6">
            <a:extLst>
              <a:ext uri="{FF2B5EF4-FFF2-40B4-BE49-F238E27FC236}">
                <a16:creationId xmlns:a16="http://schemas.microsoft.com/office/drawing/2014/main" id="{216BE525-A28B-B245-A882-2C60E531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92350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가수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DA1D59CA-60F3-0B48-BCF6-9E8C42FF5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86000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>
                <a:latin typeface="굴림"/>
                <a:ea typeface="굴림"/>
              </a:rPr>
              <a:t>가수</a:t>
            </a:r>
            <a:r>
              <a:rPr lang="ko-KR" altLang="en-US" sz="3200" dirty="0" err="1">
                <a:solidFill>
                  <a:srgbClr val="FF0000"/>
                </a:solidFill>
                <a:latin typeface="굴림"/>
                <a:ea typeface="굴림"/>
              </a:rPr>
              <a:t>거든요</a:t>
            </a:r>
            <a:endParaRPr lang="ko-KR" altLang="en-US" sz="3200" dirty="0" err="1">
              <a:solidFill>
                <a:srgbClr val="FF0000"/>
              </a:solidFill>
            </a:endParaRPr>
          </a:p>
        </p:txBody>
      </p:sp>
      <p:sp>
        <p:nvSpPr>
          <p:cNvPr id="58373" name="Text Box 17">
            <a:extLst>
              <a:ext uri="{FF2B5EF4-FFF2-40B4-BE49-F238E27FC236}">
                <a16:creationId xmlns:a16="http://schemas.microsoft.com/office/drawing/2014/main" id="{BB02A249-96AB-CB46-AD48-60668F7F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811589"/>
            <a:ext cx="19446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김치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011023FA-7922-5740-8E52-57C6DB496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3859213"/>
            <a:ext cx="3529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김치</a:t>
            </a:r>
            <a:r>
              <a:rPr lang="ko-KR" altLang="en-US" sz="3200">
                <a:solidFill>
                  <a:srgbClr val="FF0000"/>
                </a:solidFill>
              </a:rPr>
              <a:t>거든요</a:t>
            </a:r>
          </a:p>
        </p:txBody>
      </p:sp>
      <p:sp>
        <p:nvSpPr>
          <p:cNvPr id="58375" name="Text Box 20">
            <a:extLst>
              <a:ext uri="{FF2B5EF4-FFF2-40B4-BE49-F238E27FC236}">
                <a16:creationId xmlns:a16="http://schemas.microsoft.com/office/drawing/2014/main" id="{323497A5-6BFB-7B4E-B42D-6DD5533D1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572000"/>
            <a:ext cx="190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>
                <a:latin typeface="굴림"/>
                <a:ea typeface="굴림"/>
              </a:rPr>
              <a:t>아빠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372E9FC-D6B4-E04D-990A-EF3F4B6C3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648200"/>
            <a:ext cx="4176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>
                <a:latin typeface="굴림"/>
                <a:ea typeface="굴림"/>
              </a:rPr>
              <a:t>아빠</a:t>
            </a:r>
            <a:r>
              <a:rPr lang="ko-KR" altLang="en-US" sz="3200" dirty="0" err="1">
                <a:solidFill>
                  <a:srgbClr val="FF0000"/>
                </a:solidFill>
                <a:latin typeface="굴림"/>
                <a:ea typeface="굴림"/>
              </a:rPr>
              <a:t>거든요</a:t>
            </a:r>
            <a:endParaRPr lang="ko-KR" altLang="en-US" sz="3200" dirty="0" err="1">
              <a:solidFill>
                <a:srgbClr val="FF0000"/>
              </a:solidFill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BAACBDD-F875-0A48-A227-DF43A8528003}"/>
              </a:ext>
            </a:extLst>
          </p:cNvPr>
          <p:cNvCxnSpPr/>
          <p:nvPr/>
        </p:nvCxnSpPr>
        <p:spPr>
          <a:xfrm>
            <a:off x="5181600" y="262194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1267A51-5FA5-D74D-9385-D4555489279C}"/>
              </a:ext>
            </a:extLst>
          </p:cNvPr>
          <p:cNvCxnSpPr/>
          <p:nvPr/>
        </p:nvCxnSpPr>
        <p:spPr>
          <a:xfrm>
            <a:off x="5181600" y="335785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EB9A675-4E03-E548-BCFE-E39271090AE7}"/>
              </a:ext>
            </a:extLst>
          </p:cNvPr>
          <p:cNvCxnSpPr/>
          <p:nvPr/>
        </p:nvCxnSpPr>
        <p:spPr>
          <a:xfrm>
            <a:off x="5181600" y="415323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4A4B07D2-9527-D64F-8B54-4AF39DB9C17C}"/>
              </a:ext>
            </a:extLst>
          </p:cNvPr>
          <p:cNvCxnSpPr/>
          <p:nvPr/>
        </p:nvCxnSpPr>
        <p:spPr>
          <a:xfrm>
            <a:off x="5202382" y="495968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 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Noun V</a:t>
            </a:r>
            <a:r>
              <a:rPr lang="en-US" altLang="ko-KR" sz="3200" dirty="0">
                <a:solidFill>
                  <a:schemeClr val="bg2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200" dirty="0">
                <a:solidFill>
                  <a:schemeClr val="bg2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ko-KR" altLang="en-US" sz="32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45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거든요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92889DB-C8EF-404C-B628-8349DC6302E4}"/>
              </a:ext>
            </a:extLst>
          </p:cNvPr>
          <p:cNvSpPr txBox="1">
            <a:spLocks/>
          </p:cNvSpPr>
          <p:nvPr/>
        </p:nvSpPr>
        <p:spPr>
          <a:xfrm>
            <a:off x="3552978" y="216311"/>
            <a:ext cx="5695643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01 </a:t>
            </a:r>
            <a:r>
              <a:rPr lang="ko-KR" altLang="en-US" sz="2800" dirty="0">
                <a:solidFill>
                  <a:schemeClr val="tx1"/>
                </a:solidFill>
              </a:rPr>
              <a:t>내가 좋아하는 가수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 ~</a:t>
            </a:r>
            <a:r>
              <a:rPr lang="ko-KR" altLang="en-US" sz="2800" dirty="0">
                <a:solidFill>
                  <a:srgbClr val="FF0000"/>
                </a:solidFill>
              </a:rPr>
              <a:t>거든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420A7-69BE-934C-B523-5AC4588DA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33" y="3022752"/>
            <a:ext cx="4352731" cy="2917591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89FB50-6D65-674B-ACB4-C24E1949B5BA}"/>
              </a:ext>
            </a:extLst>
          </p:cNvPr>
          <p:cNvSpPr/>
          <p:nvPr/>
        </p:nvSpPr>
        <p:spPr>
          <a:xfrm>
            <a:off x="503853" y="2215904"/>
            <a:ext cx="4217437" cy="1399592"/>
          </a:xfrm>
          <a:prstGeom prst="wedgeRoundRectCallout">
            <a:avLst>
              <a:gd name="adj1" fmla="val 52765"/>
              <a:gd name="adj2" fmla="val 78500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너 정말 춤 잘 춘다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댄스 가수 같아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69292" y="2215214"/>
            <a:ext cx="4217437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고마워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r>
              <a:rPr lang="ko-KR" altLang="en-US" sz="2800" dirty="0">
                <a:solidFill>
                  <a:schemeClr val="tx1"/>
                </a:solidFill>
              </a:rPr>
              <a:t> 대회에 나가려고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요즘 연습을 많이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F3814-4FD5-5246-BE84-7C9BC4B5B856}"/>
              </a:ext>
            </a:extLst>
          </p:cNvPr>
          <p:cNvSpPr txBox="1"/>
          <p:nvPr/>
        </p:nvSpPr>
        <p:spPr>
          <a:xfrm>
            <a:off x="10586307" y="2874607"/>
            <a:ext cx="613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C6E7D2-703A-5540-B2C2-403E9C49B5D3}"/>
              </a:ext>
            </a:extLst>
          </p:cNvPr>
          <p:cNvSpPr txBox="1"/>
          <p:nvPr/>
        </p:nvSpPr>
        <p:spPr>
          <a:xfrm>
            <a:off x="10586307" y="2874607"/>
            <a:ext cx="1427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하거든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1073</Words>
  <Application>Microsoft Office PowerPoint</Application>
  <PresentationFormat>Widescreen</PresentationFormat>
  <Paragraphs>265</Paragraphs>
  <Slides>24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01 내가 좋아하는 가수  어휘 Vocabulary-Falshcards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P.16</vt:lpstr>
      <vt:lpstr> 읽고 써 봐요 P.18</vt:lpstr>
      <vt:lpstr> 읽고 써 봐요 P.18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100</cp:revision>
  <dcterms:created xsi:type="dcterms:W3CDTF">2020-04-21T13:14:04Z</dcterms:created>
  <dcterms:modified xsi:type="dcterms:W3CDTF">2020-05-05T00:55:25Z</dcterms:modified>
</cp:coreProperties>
</file>